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2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38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3F0C85-836D-C6D8-348B-748E774E70E2}" name="Geovanny Panchame" initials="" userId="S::geovanny.panchame@mediaartslab.com::15707935-b742-40f4-bd47-b4c455829498" providerId="AD"/>
  <p188:author id="{C57FA3AD-D1B3-C69F-3C8E-64879720915B}" name="Amanda Glynn" initials="AG" userId="UwTnu7pMoUV+Ly9u9Eg5x6/TmgyLOtHKxAB62IMgj9o=" providerId="None"/>
  <p188:author id="{99153AE5-1E75-6273-E68B-3440A7319FE0}" name="Diana Friedman" initials="DF" userId="7Ox2XB0+ydsUxeqQZKuZ0FO5G85VNGZsiPUJQPjPOYw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52A"/>
    <a:srgbClr val="000000"/>
    <a:srgbClr val="DDDDDD"/>
    <a:srgbClr val="467886"/>
    <a:srgbClr val="FFFFFF"/>
    <a:srgbClr val="54B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5" autoAdjust="0"/>
    <p:restoredTop sz="94726"/>
  </p:normalViewPr>
  <p:slideViewPr>
    <p:cSldViewPr snapToGrid="0">
      <p:cViewPr>
        <p:scale>
          <a:sx n="33" d="100"/>
          <a:sy n="33" d="100"/>
        </p:scale>
        <p:origin x="816" y="1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514F3-7D4F-AD83-9C9A-10F803D8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E7A97842-7978-18E8-FF8C-190B624DF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209668F1-FBFA-1D85-3507-AC9EF28DB77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05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840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EC0D-8806-62ED-259A-EEC868708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BAEAF131-5F82-71EB-2666-501301B59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D2E942EB-D5EF-0C1D-4743-6FCE06A7DB9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2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5FC3-D893-2542-15CF-28C65D670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BB6A72-F589-FC62-A51E-6A8DA6109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561499-D50D-6F37-2E2D-F43AE053B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506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D379-B257-EA8F-1D6F-B134B0A46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FE4F8B-6F0B-C91B-17AA-06A8A8A63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37D5D35-6B4A-137C-16B4-41DF5C197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0818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79CF-B811-CCE8-1928-966BB9FFD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B97F68FE-0BBA-F4CA-BC96-D7A46473A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91EE4796-6F6B-85C8-2D7F-491D21323C4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937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10AF5-34F9-FD51-57D4-19CB9A93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C4CF41E-D24E-1C71-B265-DF1FE38FE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5CEF72-83B4-8415-9F87-BD55582FF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342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C1E6-59B1-48DD-0DA2-AED39F3E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E3E710F3-E547-039B-1C3E-2D03AFDBB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9A9679EF-204F-C9BB-2F45-B955A9BBC13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483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B1098-B7CF-35CF-BB8C-706D6C0C9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A0C68544-C378-2CD2-69E8-B64E2F823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1E3C9860-647A-F445-9D84-4C28EB544A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13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1" r:id="rId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 PRESENTATION BY"/>
          <p:cNvSpPr txBox="1">
            <a:spLocks noGrp="1"/>
          </p:cNvSpPr>
          <p:nvPr>
            <p:ph type="subTitle" sz="quarter" idx="4294967295"/>
          </p:nvPr>
        </p:nvSpPr>
        <p:spPr>
          <a:xfrm>
            <a:off x="1201342" y="7872121"/>
            <a:ext cx="21971001" cy="1905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it-IT" dirty="0"/>
              <a:t>Presentazione di</a:t>
            </a:r>
            <a:endParaRPr dirty="0"/>
          </a:p>
        </p:txBody>
      </p:sp>
      <p:grpSp>
        <p:nvGrpSpPr>
          <p:cNvPr id="252" name="Group"/>
          <p:cNvGrpSpPr/>
          <p:nvPr/>
        </p:nvGrpSpPr>
        <p:grpSpPr>
          <a:xfrm>
            <a:off x="645756" y="9848330"/>
            <a:ext cx="6083301" cy="3239615"/>
            <a:chOff x="0" y="0"/>
            <a:chExt cx="6083300" cy="3239613"/>
          </a:xfrm>
        </p:grpSpPr>
        <p:sp>
          <p:nvSpPr>
            <p:cNvPr id="249" name="Rectangle"/>
            <p:cNvSpPr/>
            <p:nvPr/>
          </p:nvSpPr>
          <p:spPr>
            <a:xfrm>
              <a:off x="0" y="0"/>
              <a:ext cx="6083300" cy="3239613"/>
            </a:xfrm>
            <a:prstGeom prst="rect">
              <a:avLst/>
            </a:prstGeom>
            <a:solidFill>
              <a:srgbClr val="C7D6F8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blurRad="152400" dist="38100" dir="5400000" rotWithShape="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0" name="TextBox 16"/>
            <p:cNvSpPr txBox="1"/>
            <p:nvPr/>
          </p:nvSpPr>
          <p:spPr>
            <a:xfrm>
              <a:off x="288756" y="147267"/>
              <a:ext cx="3199756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091A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it-IT" dirty="0"/>
                <a:t>Consiglio</a:t>
              </a:r>
              <a:endParaRPr dirty="0"/>
            </a:p>
          </p:txBody>
        </p:sp>
        <p:sp>
          <p:nvSpPr>
            <p:cNvPr id="251" name="TextBox 16"/>
            <p:cNvSpPr txBox="1"/>
            <p:nvPr/>
          </p:nvSpPr>
          <p:spPr>
            <a:xfrm>
              <a:off x="288756" y="674604"/>
              <a:ext cx="5505788" cy="2400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it-IT" dirty="0"/>
                <a:t>Qui ti consigliamo di usare una foto che ti sta a cuore e che riguarda il tuo percorso nel </a:t>
              </a:r>
              <a:r>
                <a:rPr lang="it-IT" dirty="0" err="1"/>
                <a:t>SimRacing</a:t>
              </a:r>
              <a:r>
                <a:rPr lang="it-IT" dirty="0"/>
                <a:t>. Se vuoi che i tuoi genitori ti seguano nel percorso, prima dovrai toccare le corde del loro cuore. Poi rimuovi questo commento.</a:t>
              </a:r>
              <a:endParaRPr dirty="0"/>
            </a:p>
          </p:txBody>
        </p:sp>
      </p:grpSp>
      <p:sp>
        <p:nvSpPr>
          <p:cNvPr id="253" name="Subtitle 2"/>
          <p:cNvSpPr txBox="1"/>
          <p:nvPr/>
        </p:nvSpPr>
        <p:spPr>
          <a:xfrm>
            <a:off x="11067419" y="8587871"/>
            <a:ext cx="2249162" cy="842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92500"/>
          </a:bodyPr>
          <a:lstStyle>
            <a:lvl1pPr algn="ctr" defTabSz="1700783">
              <a:spcBef>
                <a:spcPts val="1800"/>
              </a:spcBef>
              <a:defRPr sz="4464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[</a:t>
            </a:r>
            <a:r>
              <a:rPr lang="it-IT" dirty="0"/>
              <a:t>NOME</a:t>
            </a:r>
            <a:r>
              <a:rPr dirty="0"/>
              <a:t>]</a:t>
            </a:r>
          </a:p>
        </p:txBody>
      </p:sp>
      <p:sp>
        <p:nvSpPr>
          <p:cNvPr id="254" name="SimRacing"/>
          <p:cNvSpPr txBox="1"/>
          <p:nvPr/>
        </p:nvSpPr>
        <p:spPr>
          <a:xfrm>
            <a:off x="0" y="1428578"/>
            <a:ext cx="24384000" cy="609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24000" spc="-479">
                <a:latin typeface="Arial"/>
                <a:ea typeface="Arial"/>
                <a:cs typeface="Arial"/>
                <a:sym typeface="Arial"/>
              </a:defRPr>
            </a:pPr>
            <a:r>
              <a:rPr lang="it-IT" sz="16000" dirty="0"/>
              <a:t>Perché ho bisogno</a:t>
            </a:r>
            <a:br>
              <a:rPr sz="16000" dirty="0"/>
            </a:br>
            <a:r>
              <a:rPr lang="it-IT" sz="16000" dirty="0"/>
              <a:t>di allenarmi 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z="24000" spc="-479">
                <a:latin typeface="Arial"/>
                <a:ea typeface="Arial"/>
                <a:cs typeface="Arial"/>
                <a:sym typeface="Arial"/>
              </a:defRPr>
            </a:pPr>
            <a:r>
              <a:rPr lang="it-IT" sz="16000" b="1" dirty="0"/>
              <a:t>al simulatore di guida.</a:t>
            </a:r>
            <a:endParaRPr sz="16000" dirty="0"/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419" y="9369679"/>
            <a:ext cx="2257584" cy="2306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9078-CDCC-BF2A-0115-77B98BE2C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EB553C3D-6D9E-AB69-27FB-8AF85438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18244" r="69508" b="36718"/>
          <a:stretch>
            <a:fillRect/>
          </a:stretch>
        </p:blipFill>
        <p:spPr bwMode="auto">
          <a:xfrm>
            <a:off x="2905219" y="2279864"/>
            <a:ext cx="3828559" cy="43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3F48298-47E4-01E4-DCEF-37F70143F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08" b="62891" l="31185" r="62305">
                        <a14:foregroundMark x1="45117" y1="25391" x2="45117" y2="61523"/>
                        <a14:foregroundMark x1="43229" y1="50488" x2="39648" y2="61523"/>
                        <a14:foregroundMark x1="48372" y1="55664" x2="54818" y2="62891"/>
                        <a14:foregroundMark x1="36849" y1="59570" x2="57161" y2="61719"/>
                        <a14:foregroundMark x1="57161" y1="61719" x2="57747" y2="61523"/>
                        <a14:foregroundMark x1="45573" y1="23535" x2="49609" y2="22070"/>
                        <a14:foregroundMark x1="49609" y1="22070" x2="49935" y2="22070"/>
                        <a14:foregroundMark x1="53711" y1="40625" x2="51953" y2="47656"/>
                        <a14:foregroundMark x1="56055" y1="45117" x2="53711" y2="48340"/>
                        <a14:foregroundMark x1="56380" y1="37305" x2="56966" y2="41602"/>
                        <a14:foregroundMark x1="56510" y1="36133" x2="56510" y2="36133"/>
                        <a14:foregroundMark x1="56510" y1="35938" x2="56641" y2="38281"/>
                        <a14:foregroundMark x1="35742" y1="60059" x2="31185" y2="61035"/>
                        <a14:foregroundMark x1="57617" y1="58691" x2="62109" y2="60742"/>
                        <a14:foregroundMark x1="62109" y1="60742" x2="62305" y2="60742"/>
                        <a14:foregroundMark x1="48372" y1="20508" x2="44792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17101" r="38490" b="39687"/>
          <a:stretch>
            <a:fillRect/>
          </a:stretch>
        </p:blipFill>
        <p:spPr bwMode="auto">
          <a:xfrm>
            <a:off x="10654625" y="2835871"/>
            <a:ext cx="3149746" cy="328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drea Kimi Antonelli - Aci Team Italia">
            <a:extLst>
              <a:ext uri="{FF2B5EF4-FFF2-40B4-BE49-F238E27FC236}">
                <a16:creationId xmlns:a16="http://schemas.microsoft.com/office/drawing/2014/main" id="{45AA2809-E493-2869-CD28-D904B6DF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239" y="2438542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llege">
            <a:extLst>
              <a:ext uri="{FF2B5EF4-FFF2-40B4-BE49-F238E27FC236}">
                <a16:creationId xmlns:a16="http://schemas.microsoft.com/office/drawing/2014/main" id="{BAC4FD3F-1742-A5A8-A390-98E524390397}"/>
              </a:ext>
            </a:extLst>
          </p:cNvPr>
          <p:cNvSpPr txBox="1"/>
          <p:nvPr/>
        </p:nvSpPr>
        <p:spPr>
          <a:xfrm>
            <a:off x="9140681" y="1372312"/>
            <a:ext cx="61026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latin typeface="Arial" panose="020B0604020202020204" pitchFamily="34" charset="0"/>
                <a:cs typeface="Arial" panose="020B0604020202020204" pitchFamily="34" charset="0"/>
              </a:rPr>
              <a:t>Non ci credi?</a:t>
            </a:r>
            <a:endParaRPr sz="80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AFC2DE9D-B980-83CF-BC82-CAF6E5029A7B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mpatibility">
            <a:extLst>
              <a:ext uri="{FF2B5EF4-FFF2-40B4-BE49-F238E27FC236}">
                <a16:creationId xmlns:a16="http://schemas.microsoft.com/office/drawing/2014/main" id="{39C0501D-4058-3193-65EB-4A0EE0111C11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erformance">
            <a:extLst>
              <a:ext uri="{FF2B5EF4-FFF2-40B4-BE49-F238E27FC236}">
                <a16:creationId xmlns:a16="http://schemas.microsoft.com/office/drawing/2014/main" id="{3FEB662B-A229-28DF-770E-97252357D101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mitless Potential">
            <a:extLst>
              <a:ext uri="{FF2B5EF4-FFF2-40B4-BE49-F238E27FC236}">
                <a16:creationId xmlns:a16="http://schemas.microsoft.com/office/drawing/2014/main" id="{596ECD5C-D2A2-FC4C-A048-5014CE4EF67D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ongevity">
            <a:extLst>
              <a:ext uri="{FF2B5EF4-FFF2-40B4-BE49-F238E27FC236}">
                <a16:creationId xmlns:a16="http://schemas.microsoft.com/office/drawing/2014/main" id="{9F15E45F-F91C-77DB-93F1-158249F09D8B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urability">
            <a:extLst>
              <a:ext uri="{FF2B5EF4-FFF2-40B4-BE49-F238E27FC236}">
                <a16:creationId xmlns:a16="http://schemas.microsoft.com/office/drawing/2014/main" id="{2DCBFB9C-3F2F-2B0D-D26F-07D4B979D070}"/>
              </a:ext>
            </a:extLst>
          </p:cNvPr>
          <p:cNvSpPr txBox="1"/>
          <p:nvPr/>
        </p:nvSpPr>
        <p:spPr>
          <a:xfrm>
            <a:off x="10317903" y="334251"/>
            <a:ext cx="128977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Introduction">
            <a:extLst>
              <a:ext uri="{FF2B5EF4-FFF2-40B4-BE49-F238E27FC236}">
                <a16:creationId xmlns:a16="http://schemas.microsoft.com/office/drawing/2014/main" id="{34BEBD49-3E24-B69D-AA82-AE5653CB11E8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A133B98-8B9F-E387-8559-253F5B95DECC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34">
            <a:extLst>
              <a:ext uri="{FF2B5EF4-FFF2-40B4-BE49-F238E27FC236}">
                <a16:creationId xmlns:a16="http://schemas.microsoft.com/office/drawing/2014/main" id="{B73F69EC-15F6-09F3-5FFF-F0FFA74B9FCA}"/>
              </a:ext>
            </a:extLst>
          </p:cNvPr>
          <p:cNvSpPr/>
          <p:nvPr/>
        </p:nvSpPr>
        <p:spPr>
          <a:xfrm>
            <a:off x="1362976" y="6019799"/>
            <a:ext cx="6745312" cy="6201109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4">
            <a:extLst>
              <a:ext uri="{FF2B5EF4-FFF2-40B4-BE49-F238E27FC236}">
                <a16:creationId xmlns:a16="http://schemas.microsoft.com/office/drawing/2014/main" id="{0694A274-5D95-77B8-83F5-DB7E5619BE1C}"/>
              </a:ext>
            </a:extLst>
          </p:cNvPr>
          <p:cNvSpPr/>
          <p:nvPr/>
        </p:nvSpPr>
        <p:spPr>
          <a:xfrm>
            <a:off x="8856842" y="6019799"/>
            <a:ext cx="6745312" cy="6201109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34">
            <a:extLst>
              <a:ext uri="{FF2B5EF4-FFF2-40B4-BE49-F238E27FC236}">
                <a16:creationId xmlns:a16="http://schemas.microsoft.com/office/drawing/2014/main" id="{E0588610-D35E-056D-7750-8BFA0C470B40}"/>
              </a:ext>
            </a:extLst>
          </p:cNvPr>
          <p:cNvSpPr/>
          <p:nvPr/>
        </p:nvSpPr>
        <p:spPr>
          <a:xfrm>
            <a:off x="16350708" y="6019799"/>
            <a:ext cx="6745312" cy="6201109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16A78E-222E-9E02-2D12-14098DC6C787}"/>
              </a:ext>
            </a:extLst>
          </p:cNvPr>
          <p:cNvSpPr txBox="1"/>
          <p:nvPr/>
        </p:nvSpPr>
        <p:spPr>
          <a:xfrm>
            <a:off x="1287980" y="6179819"/>
            <a:ext cx="6745312" cy="114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Porsche </a:t>
            </a:r>
            <a:r>
              <a:rPr lang="it-IT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Esports</a:t>
            </a:r>
            <a: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Carrera Cup Italia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4B33FC-FDC8-99D2-21E9-680BFCD4605D}"/>
              </a:ext>
            </a:extLst>
          </p:cNvPr>
          <p:cNvSpPr txBox="1"/>
          <p:nvPr/>
        </p:nvSpPr>
        <p:spPr>
          <a:xfrm>
            <a:off x="8819343" y="6399389"/>
            <a:ext cx="6745312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it-IT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Predator’s</a:t>
            </a:r>
            <a:endParaRPr lang="it-IT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28DC1F-3B4C-3034-1601-A552537A8F96}"/>
              </a:ext>
            </a:extLst>
          </p:cNvPr>
          <p:cNvSpPr txBox="1"/>
          <p:nvPr/>
        </p:nvSpPr>
        <p:spPr>
          <a:xfrm>
            <a:off x="16350708" y="6399388"/>
            <a:ext cx="6745312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Andrea Kimi Antonelli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62F71-D5CA-8A9F-2FB2-242F6497957E}"/>
              </a:ext>
            </a:extLst>
          </p:cNvPr>
          <p:cNvSpPr txBox="1"/>
          <p:nvPr/>
        </p:nvSpPr>
        <p:spPr>
          <a:xfrm>
            <a:off x="1746199" y="7711494"/>
            <a:ext cx="5828874" cy="4122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Dal 2018 in Porsche Carrera Cup Italia vengono portati in pista i migliori </a:t>
            </a:r>
            <a:r>
              <a:rPr lang="it-IT" sz="3800" dirty="0" err="1">
                <a:latin typeface="Arial" panose="020B0604020202020204" pitchFamily="34" charset="0"/>
                <a:cs typeface="Arial" panose="020B0604020202020204" pitchFamily="34" charset="0"/>
              </a:rPr>
              <a:t>simdrivers</a:t>
            </a:r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800" dirty="0"/>
              <a:t>Alcuni vincitori hanno potuto girare in pista con le 911 GT3 Cup</a:t>
            </a:r>
            <a:endParaRPr lang="it-I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BB18481-582A-70BD-6682-9CEA7A0D48AD}"/>
              </a:ext>
            </a:extLst>
          </p:cNvPr>
          <p:cNvSpPr txBox="1"/>
          <p:nvPr/>
        </p:nvSpPr>
        <p:spPr>
          <a:xfrm>
            <a:off x="9277561" y="7559148"/>
            <a:ext cx="5828874" cy="4150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3800" dirty="0" err="1">
                <a:latin typeface="Arial" panose="020B0604020202020204" pitchFamily="34" charset="0"/>
                <a:cs typeface="Arial" panose="020B0604020202020204" pitchFamily="34" charset="0"/>
              </a:rPr>
              <a:t>Predator’s</a:t>
            </a:r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 PC015 viene spesso usata come categoria di collegamento tra simracing e pista.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Negli ultimi hanno portato vincitori di gare virtuali in pista con le monoposto.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D23E91-9A62-3B8F-208E-5EFE5DCEE689}"/>
              </a:ext>
            </a:extLst>
          </p:cNvPr>
          <p:cNvSpPr txBox="1"/>
          <p:nvPr/>
        </p:nvSpPr>
        <p:spPr>
          <a:xfrm>
            <a:off x="16808927" y="7505916"/>
            <a:ext cx="5828874" cy="4122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Anche i piloti di F1 si allenano regolarmente con i simulatori avanzati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800" dirty="0">
                <a:latin typeface="Arial" panose="020B0604020202020204" pitchFamily="34" charset="0"/>
                <a:cs typeface="Arial" panose="020B0604020202020204" pitchFamily="34" charset="0"/>
              </a:rPr>
              <a:t>Dimostra come il simulatore sia ormai parte integrante della formazione dei piloti reali.</a:t>
            </a:r>
          </a:p>
        </p:txBody>
      </p:sp>
    </p:spTree>
    <p:extLst>
      <p:ext uri="{BB962C8B-B14F-4D97-AF65-F5344CB8AC3E}">
        <p14:creationId xmlns:p14="http://schemas.microsoft.com/office/powerpoint/2010/main" val="20171429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318B-9081-0359-D567-22EAC61A9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llege">
            <a:extLst>
              <a:ext uri="{FF2B5EF4-FFF2-40B4-BE49-F238E27FC236}">
                <a16:creationId xmlns:a16="http://schemas.microsoft.com/office/drawing/2014/main" id="{A2C116BC-0FF7-F07D-9122-2ED9549B5B8B}"/>
              </a:ext>
            </a:extLst>
          </p:cNvPr>
          <p:cNvSpPr txBox="1"/>
          <p:nvPr/>
        </p:nvSpPr>
        <p:spPr>
          <a:xfrm>
            <a:off x="2261401" y="4382963"/>
            <a:ext cx="19861206" cy="4950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BB3C38BA-C89A-B718-95B3-8AEFB4A635FA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9A784EEB-8B15-05D9-E184-902F50607BAF}"/>
              </a:ext>
            </a:extLst>
          </p:cNvPr>
          <p:cNvSpPr txBox="1"/>
          <p:nvPr/>
        </p:nvSpPr>
        <p:spPr>
          <a:xfrm>
            <a:off x="12929445" y="334251"/>
            <a:ext cx="15446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E53BF899-E691-3F0A-7F3E-B80102DDC382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81BC12DB-6483-0914-E73C-62ADFF091998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0CEF857B-EFFF-7DC7-8B6F-461D0BA3C187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CEB6B19B-C832-875F-E3B2-ED412DB314D4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52555E19-D31F-3943-72E2-1E2EA14DEBE7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FAC42108-B8E0-58FE-D3F3-F2382C9C839C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llege">
            <a:extLst>
              <a:ext uri="{FF2B5EF4-FFF2-40B4-BE49-F238E27FC236}">
                <a16:creationId xmlns:a16="http://schemas.microsoft.com/office/drawing/2014/main" id="{BDD5E494-BFA5-C51A-1970-0BF66D17C7A4}"/>
              </a:ext>
            </a:extLst>
          </p:cNvPr>
          <p:cNvSpPr txBox="1"/>
          <p:nvPr/>
        </p:nvSpPr>
        <p:spPr>
          <a:xfrm>
            <a:off x="7129715" y="8875227"/>
            <a:ext cx="1012456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(il prodotto che vorrei)</a:t>
            </a:r>
            <a:endParaRPr sz="8000" spc="-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3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64E16-8A55-55D0-D437-B7DE628D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Immagine che contiene luce, scu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F60E4EA5-9075-897C-85C7-23AFC0C56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30142" b="38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9" name="Content Placeholder 2">
            <a:extLst>
              <a:ext uri="{FF2B5EF4-FFF2-40B4-BE49-F238E27FC236}">
                <a16:creationId xmlns:a16="http://schemas.microsoft.com/office/drawing/2014/main" id="{43D8A970-F572-8032-E36B-2269B197AABA}"/>
              </a:ext>
            </a:extLst>
          </p:cNvPr>
          <p:cNvSpPr txBox="1"/>
          <p:nvPr/>
        </p:nvSpPr>
        <p:spPr>
          <a:xfrm>
            <a:off x="1982153" y="6748192"/>
            <a:ext cx="14395767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Freno a mano + cambio sequenziale.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Robusto, interamente in metallo.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Compatibile con PC, Xbox e PlayStation.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più economico della categoria.</a:t>
            </a:r>
            <a:endParaRPr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heck-mark-button_2705.png" descr="check-mark-button_2705.png">
            <a:extLst>
              <a:ext uri="{FF2B5EF4-FFF2-40B4-BE49-F238E27FC236}">
                <a16:creationId xmlns:a16="http://schemas.microsoft.com/office/drawing/2014/main" id="{6BE2FC2C-14F2-694F-ACB0-17F446C1B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6923717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heck-mark-button_2705.png" descr="check-mark-button_2705.png">
            <a:extLst>
              <a:ext uri="{FF2B5EF4-FFF2-40B4-BE49-F238E27FC236}">
                <a16:creationId xmlns:a16="http://schemas.microsoft.com/office/drawing/2014/main" id="{8A3B4728-4DEF-04BF-1948-D1AD2F48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9022276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heck-mark-button_2705.png" descr="check-mark-button_2705.png">
            <a:extLst>
              <a:ext uri="{FF2B5EF4-FFF2-40B4-BE49-F238E27FC236}">
                <a16:creationId xmlns:a16="http://schemas.microsoft.com/office/drawing/2014/main" id="{8752F5C1-E217-13C2-1F58-BC1FE88D9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7623237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heck-mark-button_2705.png" descr="check-mark-button_2705.png">
            <a:extLst>
              <a:ext uri="{FF2B5EF4-FFF2-40B4-BE49-F238E27FC236}">
                <a16:creationId xmlns:a16="http://schemas.microsoft.com/office/drawing/2014/main" id="{0596063B-ACBE-C022-B001-8C3912E7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8322757"/>
            <a:ext cx="437070" cy="43707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Line">
            <a:extLst>
              <a:ext uri="{FF2B5EF4-FFF2-40B4-BE49-F238E27FC236}">
                <a16:creationId xmlns:a16="http://schemas.microsoft.com/office/drawing/2014/main" id="{27FEDFC1-A3BD-9A95-3B94-648DBD5568EA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mpatibility">
            <a:extLst>
              <a:ext uri="{FF2B5EF4-FFF2-40B4-BE49-F238E27FC236}">
                <a16:creationId xmlns:a16="http://schemas.microsoft.com/office/drawing/2014/main" id="{D46B0E4C-322C-5C38-F404-13954A170D7D}"/>
              </a:ext>
            </a:extLst>
          </p:cNvPr>
          <p:cNvSpPr txBox="1"/>
          <p:nvPr/>
        </p:nvSpPr>
        <p:spPr>
          <a:xfrm>
            <a:off x="12929445" y="334251"/>
            <a:ext cx="15446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erformance">
            <a:extLst>
              <a:ext uri="{FF2B5EF4-FFF2-40B4-BE49-F238E27FC236}">
                <a16:creationId xmlns:a16="http://schemas.microsoft.com/office/drawing/2014/main" id="{D3A449AE-18B2-4E2A-A9D5-3A85F579A028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mitless Potential">
            <a:extLst>
              <a:ext uri="{FF2B5EF4-FFF2-40B4-BE49-F238E27FC236}">
                <a16:creationId xmlns:a16="http://schemas.microsoft.com/office/drawing/2014/main" id="{56429060-26EF-C2FA-DC9B-B9A16584844F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ongevity">
            <a:extLst>
              <a:ext uri="{FF2B5EF4-FFF2-40B4-BE49-F238E27FC236}">
                <a16:creationId xmlns:a16="http://schemas.microsoft.com/office/drawing/2014/main" id="{032A4382-CB60-B1E8-530C-74027D793D91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urability">
            <a:extLst>
              <a:ext uri="{FF2B5EF4-FFF2-40B4-BE49-F238E27FC236}">
                <a16:creationId xmlns:a16="http://schemas.microsoft.com/office/drawing/2014/main" id="{70248595-020A-D4F3-32F6-0EE5BD77C4A9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Introduction">
            <a:extLst>
              <a:ext uri="{FF2B5EF4-FFF2-40B4-BE49-F238E27FC236}">
                <a16:creationId xmlns:a16="http://schemas.microsoft.com/office/drawing/2014/main" id="{25DC7B2B-1741-4BE6-9B52-E00B70E3F9AC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">
            <a:extLst>
              <a:ext uri="{FF2B5EF4-FFF2-40B4-BE49-F238E27FC236}">
                <a16:creationId xmlns:a16="http://schemas.microsoft.com/office/drawing/2014/main" id="{C9706ED8-E27D-2FA8-58E7-861ACD2067CC}"/>
              </a:ext>
            </a:extLst>
          </p:cNvPr>
          <p:cNvSpPr txBox="1"/>
          <p:nvPr/>
        </p:nvSpPr>
        <p:spPr>
          <a:xfrm>
            <a:off x="23418688" y="330510"/>
            <a:ext cx="527710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College">
            <a:extLst>
              <a:ext uri="{FF2B5EF4-FFF2-40B4-BE49-F238E27FC236}">
                <a16:creationId xmlns:a16="http://schemas.microsoft.com/office/drawing/2014/main" id="{C9BFBE7A-DDDF-63EB-851F-22536EFA63DB}"/>
              </a:ext>
            </a:extLst>
          </p:cNvPr>
          <p:cNvSpPr txBox="1"/>
          <p:nvPr/>
        </p:nvSpPr>
        <p:spPr>
          <a:xfrm>
            <a:off x="1982153" y="4402205"/>
            <a:ext cx="913551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prodotti in uno!</a:t>
            </a:r>
            <a:endParaRPr sz="8000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2" name="Immagine 29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4F798460-A3DB-780D-BCB0-82FF06125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>
            <a:fillRect/>
          </a:stretch>
        </p:blipFill>
        <p:spPr>
          <a:xfrm>
            <a:off x="10174851" y="12222017"/>
            <a:ext cx="4034299" cy="8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301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003C-6F63-E3BE-D37F-BADDB931D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llege">
            <a:extLst>
              <a:ext uri="{FF2B5EF4-FFF2-40B4-BE49-F238E27FC236}">
                <a16:creationId xmlns:a16="http://schemas.microsoft.com/office/drawing/2014/main" id="{2E46B740-78F9-7B4E-A910-23FB4D7A41EF}"/>
              </a:ext>
            </a:extLst>
          </p:cNvPr>
          <p:cNvSpPr txBox="1"/>
          <p:nvPr/>
        </p:nvSpPr>
        <p:spPr>
          <a:xfrm>
            <a:off x="2085074" y="5075459"/>
            <a:ext cx="20213867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5000" dirty="0">
                <a:latin typeface="Arial" panose="020B0604020202020204" pitchFamily="34" charset="0"/>
                <a:cs typeface="Arial" panose="020B0604020202020204" pitchFamily="34" charset="0"/>
              </a:rPr>
              <a:t>L’investimento</a:t>
            </a:r>
            <a:endParaRPr sz="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275D071-6BA2-B444-16A9-EA218513EBDF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6C21B164-9D1B-8DB5-42BB-358138515CE6}"/>
              </a:ext>
            </a:extLst>
          </p:cNvPr>
          <p:cNvSpPr txBox="1"/>
          <p:nvPr/>
        </p:nvSpPr>
        <p:spPr>
          <a:xfrm>
            <a:off x="12929445" y="334251"/>
            <a:ext cx="14612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99D80515-BD28-9F0A-07A6-046272912F39}"/>
              </a:ext>
            </a:extLst>
          </p:cNvPr>
          <p:cNvSpPr txBox="1"/>
          <p:nvPr/>
        </p:nvSpPr>
        <p:spPr>
          <a:xfrm>
            <a:off x="15797467" y="334251"/>
            <a:ext cx="19902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AD33D5AB-CAB0-4BE5-AB27-18E8644E4912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19649A58-16B4-D88F-DC67-64EC7E73F308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D7EC2AE8-EDD2-27C0-2805-2EF02B8E7C20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9996ABD6-4BF4-BD3A-9D47-5C947C533094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98E8B74-B910-B872-10FB-0EF25B25A58C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llege">
            <a:extLst>
              <a:ext uri="{FF2B5EF4-FFF2-40B4-BE49-F238E27FC236}">
                <a16:creationId xmlns:a16="http://schemas.microsoft.com/office/drawing/2014/main" id="{2AB2C35A-A6DC-7112-542E-827D5D273885}"/>
              </a:ext>
            </a:extLst>
          </p:cNvPr>
          <p:cNvSpPr txBox="1"/>
          <p:nvPr/>
        </p:nvSpPr>
        <p:spPr>
          <a:xfrm>
            <a:off x="5845717" y="8875227"/>
            <a:ext cx="1269257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per questo che siete qui…</a:t>
            </a:r>
            <a:endParaRPr sz="8000" spc="-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4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18CB-826A-5E49-3E81-B8B0D355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E521661E-32EB-2553-A517-B0187328F8D8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78C9BE70-1C0C-4A1C-8FF7-BDBFB1AE5989}"/>
              </a:ext>
            </a:extLst>
          </p:cNvPr>
          <p:cNvSpPr txBox="1"/>
          <p:nvPr/>
        </p:nvSpPr>
        <p:spPr>
          <a:xfrm>
            <a:off x="12929445" y="334251"/>
            <a:ext cx="14612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9587FDE9-D3FC-611E-7CB4-CC029E8F305D}"/>
              </a:ext>
            </a:extLst>
          </p:cNvPr>
          <p:cNvSpPr txBox="1"/>
          <p:nvPr/>
        </p:nvSpPr>
        <p:spPr>
          <a:xfrm>
            <a:off x="15797467" y="334251"/>
            <a:ext cx="19902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11A9D40A-89CC-9367-8DF9-BFEF17D97C03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D0F574B2-F158-A459-A0B0-F10734609744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B3B67893-A8F2-872E-E82A-7CF42F2D6816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088BBB04-0DE4-D851-22FE-B58D03CCD5E8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72930545-443B-D08F-B571-227CB66CCB5D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C843FA6-EF77-8CA4-795C-10D37DE9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395" y="2006346"/>
            <a:ext cx="6008076" cy="97033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69A9583-0F63-3202-278A-8FF497F99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107" y="3675762"/>
            <a:ext cx="6784951" cy="636447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DCA667-17DB-1401-BF27-620063DCD7C0}"/>
              </a:ext>
            </a:extLst>
          </p:cNvPr>
          <p:cNvSpPr txBox="1"/>
          <p:nvPr/>
        </p:nvSpPr>
        <p:spPr>
          <a:xfrm>
            <a:off x="1351279" y="12504588"/>
            <a:ext cx="21681439" cy="669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3500" dirty="0">
                <a:latin typeface="Arial" panose="020B0604020202020204" pitchFamily="34" charset="0"/>
                <a:cs typeface="Arial" panose="020B0604020202020204" pitchFamily="34" charset="0"/>
              </a:rPr>
              <a:t>*il prezzo può variare per le versioni compatibili su console o personalizzazioni</a:t>
            </a:r>
            <a:endParaRPr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5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C01D-8809-481D-CC96-D2A1F40BE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4CADED6C-ECF1-FB8C-801B-F598D78DF95D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06ABDABE-C69D-3076-8484-1883B47FDE26}"/>
              </a:ext>
            </a:extLst>
          </p:cNvPr>
          <p:cNvSpPr txBox="1"/>
          <p:nvPr/>
        </p:nvSpPr>
        <p:spPr>
          <a:xfrm>
            <a:off x="12929445" y="334251"/>
            <a:ext cx="14612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D3A92C9D-4269-CDC4-88CC-6345719903A2}"/>
              </a:ext>
            </a:extLst>
          </p:cNvPr>
          <p:cNvSpPr txBox="1"/>
          <p:nvPr/>
        </p:nvSpPr>
        <p:spPr>
          <a:xfrm>
            <a:off x="15797467" y="334251"/>
            <a:ext cx="19902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DDA331A7-0B51-5DB2-406D-C65CE24FEF93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0BDDD2C3-340C-FF36-3557-5323DC180184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CEA22356-FF47-AC6E-6D35-DA52A89F2136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A6450FC2-3D58-23FA-3972-A697541F6A02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0B91280F-4BE9-CA1D-E2C6-D5CAE233AD33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31F7C9D-B649-C10D-A9B1-AC03F2A3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544" y="2006346"/>
            <a:ext cx="6008076" cy="970330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CC4F366-D07A-5912-2D67-77AB1D661B1B}"/>
              </a:ext>
            </a:extLst>
          </p:cNvPr>
          <p:cNvSpPr txBox="1"/>
          <p:nvPr/>
        </p:nvSpPr>
        <p:spPr>
          <a:xfrm>
            <a:off x="11760578" y="5380672"/>
            <a:ext cx="11169445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685800" indent="-6858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spc="-100" dirty="0">
                <a:latin typeface="Arial" panose="020B0604020202020204" pitchFamily="34" charset="0"/>
                <a:cs typeface="Arial" panose="020B0604020202020204" pitchFamily="34" charset="0"/>
              </a:rPr>
              <a:t>Spedizioni in 24h dall’Italia</a:t>
            </a:r>
          </a:p>
          <a:p>
            <a:pPr marL="685800" indent="-6858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spc="-100" dirty="0">
                <a:latin typeface="Arial" panose="020B0604020202020204" pitchFamily="34" charset="0"/>
                <a:cs typeface="Arial" panose="020B0604020202020204" pitchFamily="34" charset="0"/>
              </a:rPr>
              <a:t>Qualsiasi tipo di </a:t>
            </a:r>
            <a:r>
              <a:rPr lang="it-IT" sz="5000" b="1" spc="-100" dirty="0">
                <a:latin typeface="Arial" panose="020B0604020202020204" pitchFamily="34" charset="0"/>
                <a:cs typeface="Arial" panose="020B0604020202020204" pitchFamily="34" charset="0"/>
              </a:rPr>
              <a:t>pagamento sicuro</a:t>
            </a:r>
          </a:p>
          <a:p>
            <a:pPr marL="685800" indent="-6858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b="1" spc="-100" dirty="0">
                <a:latin typeface="Arial" panose="020B0604020202020204" pitchFamily="34" charset="0"/>
                <a:cs typeface="Arial" panose="020B0604020202020204" pitchFamily="34" charset="0"/>
              </a:rPr>
              <a:t>Recensioni</a:t>
            </a:r>
            <a:r>
              <a:rPr lang="it-IT" sz="5000" spc="-100" dirty="0">
                <a:latin typeface="Arial" panose="020B0604020202020204" pitchFamily="34" charset="0"/>
                <a:cs typeface="Arial" panose="020B0604020202020204" pitchFamily="34" charset="0"/>
              </a:rPr>
              <a:t> reali (anche su </a:t>
            </a:r>
            <a:r>
              <a:rPr lang="it-IT" sz="50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Trustpilot</a:t>
            </a:r>
            <a:r>
              <a:rPr lang="it-IT" sz="5000" spc="-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b="1" spc="-100" dirty="0">
                <a:latin typeface="Arial" panose="020B0604020202020204" pitchFamily="34" charset="0"/>
                <a:cs typeface="Arial" panose="020B0604020202020204" pitchFamily="34" charset="0"/>
              </a:rPr>
              <a:t>Supporto clienti </a:t>
            </a:r>
            <a:r>
              <a:rPr lang="it-IT" sz="5000" spc="-100" dirty="0">
                <a:latin typeface="Arial" panose="020B0604020202020204" pitchFamily="34" charset="0"/>
                <a:cs typeface="Arial" panose="020B0604020202020204" pitchFamily="34" charset="0"/>
              </a:rPr>
              <a:t>dedicato</a:t>
            </a:r>
            <a:endParaRPr sz="5000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4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concl2"/>
          <p:cNvSpPr txBox="1"/>
          <p:nvPr/>
        </p:nvSpPr>
        <p:spPr>
          <a:xfrm>
            <a:off x="1255419" y="3687699"/>
            <a:ext cx="21873159" cy="433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algn="ctr" defTabSz="1828800">
              <a:spcBef>
                <a:spcPts val="0"/>
              </a:spcBef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In conclusione, con questo regalo mi aiutate a coltivare una passione che può diventare molto di più.</a:t>
            </a:r>
            <a:endParaRPr dirty="0"/>
          </a:p>
        </p:txBody>
      </p:sp>
      <p:pic>
        <p:nvPicPr>
          <p:cNvPr id="1386" name="pasted image.heic" descr="pasted image.he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100" y="10305770"/>
            <a:ext cx="3440878" cy="34408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cl1">
            <a:extLst>
              <a:ext uri="{FF2B5EF4-FFF2-40B4-BE49-F238E27FC236}">
                <a16:creationId xmlns:a16="http://schemas.microsoft.com/office/drawing/2014/main" id="{A92290E6-D4EF-5F2D-2315-32B1AFB0BB55}"/>
              </a:ext>
            </a:extLst>
          </p:cNvPr>
          <p:cNvSpPr txBox="1"/>
          <p:nvPr/>
        </p:nvSpPr>
        <p:spPr>
          <a:xfrm>
            <a:off x="1480589" y="9072910"/>
            <a:ext cx="21873159" cy="101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algn="ctr" defTabSz="1828800">
              <a:spcBef>
                <a:spcPts val="0"/>
              </a:spcBef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6000" b="1" dirty="0"/>
              <a:t>P.S. lo trovate su www.fpsitalia.it</a:t>
            </a:r>
            <a:endParaRPr sz="6000" b="1" dirty="0"/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06529D4D-03ED-EBB3-4232-18B88CB11490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mpatibility">
            <a:extLst>
              <a:ext uri="{FF2B5EF4-FFF2-40B4-BE49-F238E27FC236}">
                <a16:creationId xmlns:a16="http://schemas.microsoft.com/office/drawing/2014/main" id="{9611140E-23EC-495F-8B60-B81344CA0869}"/>
              </a:ext>
            </a:extLst>
          </p:cNvPr>
          <p:cNvSpPr txBox="1"/>
          <p:nvPr/>
        </p:nvSpPr>
        <p:spPr>
          <a:xfrm>
            <a:off x="12929445" y="334251"/>
            <a:ext cx="14612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erformance">
            <a:extLst>
              <a:ext uri="{FF2B5EF4-FFF2-40B4-BE49-F238E27FC236}">
                <a16:creationId xmlns:a16="http://schemas.microsoft.com/office/drawing/2014/main" id="{5D9E2F02-A506-DEFF-91AD-0F1EB465339B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mitless Potential">
            <a:extLst>
              <a:ext uri="{FF2B5EF4-FFF2-40B4-BE49-F238E27FC236}">
                <a16:creationId xmlns:a16="http://schemas.microsoft.com/office/drawing/2014/main" id="{5FC4EB08-A40C-CDEF-4064-959CBEF7F7F1}"/>
              </a:ext>
            </a:extLst>
          </p:cNvPr>
          <p:cNvSpPr txBox="1"/>
          <p:nvPr/>
        </p:nvSpPr>
        <p:spPr>
          <a:xfrm>
            <a:off x="19058228" y="334251"/>
            <a:ext cx="18508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ongevity">
            <a:extLst>
              <a:ext uri="{FF2B5EF4-FFF2-40B4-BE49-F238E27FC236}">
                <a16:creationId xmlns:a16="http://schemas.microsoft.com/office/drawing/2014/main" id="{BAA5F0D6-8FB7-3B3E-BAA0-B112D3B00606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urability">
            <a:extLst>
              <a:ext uri="{FF2B5EF4-FFF2-40B4-BE49-F238E27FC236}">
                <a16:creationId xmlns:a16="http://schemas.microsoft.com/office/drawing/2014/main" id="{EBFCBB2C-B712-A286-37AC-5C4E4A2DA507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troduction">
            <a:extLst>
              <a:ext uri="{FF2B5EF4-FFF2-40B4-BE49-F238E27FC236}">
                <a16:creationId xmlns:a16="http://schemas.microsoft.com/office/drawing/2014/main" id="{3A5A5159-96E0-D748-ECF4-83C2EF95B397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C203495-E05F-5A7C-9818-750A8FFB5984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Welcome!"/>
          <p:cNvSpPr txBox="1">
            <a:spLocks noGrp="1"/>
          </p:cNvSpPr>
          <p:nvPr>
            <p:ph type="title" idx="4294967295"/>
          </p:nvPr>
        </p:nvSpPr>
        <p:spPr>
          <a:xfrm>
            <a:off x="1751728" y="3903790"/>
            <a:ext cx="20880544" cy="59084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80000"/>
              </a:lnSpc>
              <a:defRPr sz="40000" b="1" spc="-1600">
                <a:latin typeface="Arial"/>
                <a:ea typeface="Arial"/>
                <a:cs typeface="Arial"/>
                <a:sym typeface="Arial"/>
              </a:defRPr>
            </a:pPr>
            <a:r>
              <a:rPr lang="it-IT" sz="34000" spc="-1400" dirty="0"/>
              <a:t>Benvenuti</a:t>
            </a:r>
            <a:r>
              <a:rPr sz="34000" dirty="0"/>
              <a:t>!</a:t>
            </a:r>
          </a:p>
        </p:txBody>
      </p:sp>
      <p:sp>
        <p:nvSpPr>
          <p:cNvPr id="259" name="Title 1"/>
          <p:cNvSpPr txBox="1"/>
          <p:nvPr/>
        </p:nvSpPr>
        <p:spPr>
          <a:xfrm>
            <a:off x="2194559" y="9099023"/>
            <a:ext cx="19994882" cy="1595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pPr algn="ctr" defTabSz="1828800">
              <a:spcBef>
                <a:spcPts val="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rPr lang="it-IT" dirty="0"/>
              <a:t>E grazie per essere qui oggi.</a:t>
            </a:r>
            <a:br>
              <a:rPr dirty="0"/>
            </a:br>
            <a:r>
              <a:rPr lang="it-IT" dirty="0"/>
              <a:t>(anche se siamo a casa)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  <p:bldP spid="259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2778" y="3236"/>
            <a:ext cx="24384000" cy="137095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EF9363C-FDAA-77E6-B171-80635B490BCB}"/>
              </a:ext>
            </a:extLst>
          </p:cNvPr>
          <p:cNvSpPr/>
          <p:nvPr/>
        </p:nvSpPr>
        <p:spPr>
          <a:xfrm>
            <a:off x="0" y="0"/>
            <a:ext cx="24381222" cy="13709529"/>
          </a:xfrm>
          <a:prstGeom prst="rect">
            <a:avLst/>
          </a:prstGeom>
          <a:solidFill>
            <a:srgbClr val="000000">
              <a:alpha val="6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2" name="Title 1"/>
          <p:cNvSpPr txBox="1">
            <a:spLocks noGrp="1"/>
          </p:cNvSpPr>
          <p:nvPr>
            <p:ph type="title" idx="4294967295"/>
          </p:nvPr>
        </p:nvSpPr>
        <p:spPr>
          <a:xfrm>
            <a:off x="1675011" y="4886971"/>
            <a:ext cx="21031200" cy="2651127"/>
          </a:xfrm>
          <a:prstGeom prst="rect">
            <a:avLst/>
          </a:prstGeom>
        </p:spPr>
        <p:txBody>
          <a:bodyPr/>
          <a:lstStyle>
            <a:lvl1pPr algn="ctr">
              <a:defRPr sz="10000" b="1" spc="-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Vorrei parlarvi dei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simulatori di guida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no game"/>
          <p:cNvSpPr txBox="1"/>
          <p:nvPr/>
        </p:nvSpPr>
        <p:spPr>
          <a:xfrm>
            <a:off x="3107619" y="7326208"/>
            <a:ext cx="18619100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si tratta di un gioco. È sport. È futuro.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Ora vi spiego meglio →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Line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Compatibility"/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Performance"/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Limitless Potential"/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Longevity"/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Durability"/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Introduction"/>
          <p:cNvSpPr txBox="1"/>
          <p:nvPr/>
        </p:nvSpPr>
        <p:spPr>
          <a:xfrm>
            <a:off x="3953481" y="334251"/>
            <a:ext cx="193578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Text"/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llege"/>
          <p:cNvSpPr txBox="1"/>
          <p:nvPr/>
        </p:nvSpPr>
        <p:spPr>
          <a:xfrm>
            <a:off x="1350892" y="4382963"/>
            <a:ext cx="21682219" cy="4950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2181">
            <a:off x="2861031" y="8876545"/>
            <a:ext cx="2791861" cy="2791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05">
            <a:off x="19108510" y="1994086"/>
            <a:ext cx="3274073" cy="32740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6EF5BAAF-714E-3D60-4955-BE07E7D83793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1B95FD45-B6BD-8C47-C124-6685B560B948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21A09BB8-8EA8-A41E-7DDB-9805905ADE09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31F91A44-2C1E-BF2A-14DD-EC48BD0C1925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2387D7CD-68AF-12E3-BD75-152979A026B7}"/>
              </a:ext>
            </a:extLst>
          </p:cNvPr>
          <p:cNvSpPr txBox="1"/>
          <p:nvPr/>
        </p:nvSpPr>
        <p:spPr>
          <a:xfrm>
            <a:off x="7312022" y="334251"/>
            <a:ext cx="168251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err="1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4265FECA-1B28-EE26-A6E5-9D68AAED109A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0886ADF2-9A37-6159-D941-52C936ABD9D1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2ECE9C5-D9D7-D344-D21A-92252B1931E8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tent Placeholder 2"/>
          <p:cNvSpPr txBox="1"/>
          <p:nvPr/>
        </p:nvSpPr>
        <p:spPr>
          <a:xfrm>
            <a:off x="2347913" y="5380674"/>
            <a:ext cx="19688175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mondo del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è un passatempo qualunque…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6F2D586C-BCED-4521-D653-D30B771CA6B1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ED4F37B9-207B-4375-F7CA-6D4BF9693160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BCD16147-943B-A41B-CC4F-D99A784E4D98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958FC06F-09BA-F360-ED61-C58E1EBA763E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E65B9999-6864-58A8-7059-AEB25054F532}"/>
              </a:ext>
            </a:extLst>
          </p:cNvPr>
          <p:cNvSpPr txBox="1"/>
          <p:nvPr/>
        </p:nvSpPr>
        <p:spPr>
          <a:xfrm>
            <a:off x="7312022" y="334251"/>
            <a:ext cx="168251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err="1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C0D017AD-8F90-CB4A-69D4-E00B65BAE9D8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B4CF5356-F83E-7E09-180A-AB14331DB762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38FFD4-2514-AA32-9E00-32FCC2C584CD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A4CC18-A358-CB7B-906F-9217388D5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tent Placeholder 2">
            <a:extLst>
              <a:ext uri="{FF2B5EF4-FFF2-40B4-BE49-F238E27FC236}">
                <a16:creationId xmlns:a16="http://schemas.microsoft.com/office/drawing/2014/main" id="{55D636F8-88B2-6032-2C0A-A13AC70406FE}"/>
              </a:ext>
            </a:extLst>
          </p:cNvPr>
          <p:cNvSpPr txBox="1"/>
          <p:nvPr/>
        </p:nvSpPr>
        <p:spPr>
          <a:xfrm>
            <a:off x="1982153" y="5774798"/>
            <a:ext cx="14395767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È uno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 riconosciuto a livello internazionale. 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È riconosciuto anche alle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Olimpiadi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Allena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riflessi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concentrazione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indent="-1143000" defTabSz="1828800">
              <a:spcBef>
                <a:spcPts val="0"/>
              </a:spcBef>
              <a:buFont typeface="Arial" panose="020B0604020202020204" pitchFamily="34" charset="0"/>
              <a:buChar char="•"/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È un’alternativa </a:t>
            </a:r>
            <a:r>
              <a:rPr lang="it-IT" sz="5000" b="1" dirty="0"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 ai videogiochi passivi.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6FDB178B-3925-B6AE-EC65-8360909A97BC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E098A647-D150-AB37-EB4C-DB5DBEB91537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9341A860-653A-69F6-98E4-70FC0B5CD9E8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8C3A0CFC-B22C-73FE-25D2-2D70BE444B20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03D8EAC1-07B5-B5A7-8051-172F0910084B}"/>
              </a:ext>
            </a:extLst>
          </p:cNvPr>
          <p:cNvSpPr txBox="1"/>
          <p:nvPr/>
        </p:nvSpPr>
        <p:spPr>
          <a:xfrm>
            <a:off x="7312022" y="334251"/>
            <a:ext cx="168251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err="1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771008C8-E73F-1257-D888-EB784BB618C4}"/>
              </a:ext>
            </a:extLst>
          </p:cNvPr>
          <p:cNvSpPr txBox="1"/>
          <p:nvPr/>
        </p:nvSpPr>
        <p:spPr>
          <a:xfrm>
            <a:off x="10317903" y="334251"/>
            <a:ext cx="11887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F4222229-F0B5-F3A0-E60A-76F73DA4D54E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1988F5D-D476-6561-479A-76F2FF86539E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G29 Driving Force Steering Wheels &amp; Pedals">
            <a:extLst>
              <a:ext uri="{FF2B5EF4-FFF2-40B4-BE49-F238E27FC236}">
                <a16:creationId xmlns:a16="http://schemas.microsoft.com/office/drawing/2014/main" id="{5D965D5B-8925-ECFB-944C-787C726AE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0"/>
          <a:stretch>
            <a:fillRect/>
          </a:stretch>
        </p:blipFill>
        <p:spPr bwMode="auto">
          <a:xfrm>
            <a:off x="15054917" y="1519903"/>
            <a:ext cx="9329084" cy="110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heck-mark-button_2705.png" descr="check-mark-button_2705.png">
            <a:extLst>
              <a:ext uri="{FF2B5EF4-FFF2-40B4-BE49-F238E27FC236}">
                <a16:creationId xmlns:a16="http://schemas.microsoft.com/office/drawing/2014/main" id="{23D7108A-E48E-D25C-CDC9-1733D91F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5950323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heck-mark-button_2705.png" descr="check-mark-button_2705.png">
            <a:extLst>
              <a:ext uri="{FF2B5EF4-FFF2-40B4-BE49-F238E27FC236}">
                <a16:creationId xmlns:a16="http://schemas.microsoft.com/office/drawing/2014/main" id="{C097BA70-1A58-E1F6-C755-4F4D29FE7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8048882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heck-mark-button_2705.png" descr="check-mark-button_2705.png">
            <a:extLst>
              <a:ext uri="{FF2B5EF4-FFF2-40B4-BE49-F238E27FC236}">
                <a16:creationId xmlns:a16="http://schemas.microsoft.com/office/drawing/2014/main" id="{A38EB53B-09C5-AAD3-CF26-F58BBF479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6649843"/>
            <a:ext cx="437070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heck-mark-button_2705.png" descr="check-mark-button_2705.png">
            <a:extLst>
              <a:ext uri="{FF2B5EF4-FFF2-40B4-BE49-F238E27FC236}">
                <a16:creationId xmlns:a16="http://schemas.microsoft.com/office/drawing/2014/main" id="{181D4F85-3B6C-770D-A92B-3A95C54CE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7349363"/>
            <a:ext cx="437070" cy="4370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02564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A3BC-5A28-CBA7-2D9A-F4942BF0D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5">
            <a:extLst>
              <a:ext uri="{FF2B5EF4-FFF2-40B4-BE49-F238E27FC236}">
                <a16:creationId xmlns:a16="http://schemas.microsoft.com/office/drawing/2014/main" id="{2962388D-C64B-87A2-3B5D-1899A0DB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15298">
            <a:off x="11061540" y="7937106"/>
            <a:ext cx="2791861" cy="279186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ollege">
            <a:extLst>
              <a:ext uri="{FF2B5EF4-FFF2-40B4-BE49-F238E27FC236}">
                <a16:creationId xmlns:a16="http://schemas.microsoft.com/office/drawing/2014/main" id="{B66C6EFE-EC94-6096-B2C7-53C82D829754}"/>
              </a:ext>
            </a:extLst>
          </p:cNvPr>
          <p:cNvSpPr txBox="1"/>
          <p:nvPr/>
        </p:nvSpPr>
        <p:spPr>
          <a:xfrm>
            <a:off x="4129699" y="4382963"/>
            <a:ext cx="16124607" cy="4950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AD9014BD-E064-7AF0-B73F-730B8BFCE690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mpatibility">
            <a:extLst>
              <a:ext uri="{FF2B5EF4-FFF2-40B4-BE49-F238E27FC236}">
                <a16:creationId xmlns:a16="http://schemas.microsoft.com/office/drawing/2014/main" id="{54B5E970-3547-D739-0F73-9F2D040BB8D0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rformance">
            <a:extLst>
              <a:ext uri="{FF2B5EF4-FFF2-40B4-BE49-F238E27FC236}">
                <a16:creationId xmlns:a16="http://schemas.microsoft.com/office/drawing/2014/main" id="{CF4F2542-98C2-FB4E-041E-26C1CB89AD9E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mitless Potential">
            <a:extLst>
              <a:ext uri="{FF2B5EF4-FFF2-40B4-BE49-F238E27FC236}">
                <a16:creationId xmlns:a16="http://schemas.microsoft.com/office/drawing/2014/main" id="{DC33E9CB-A35A-797D-49F7-2AC966D51CED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ongevity">
            <a:extLst>
              <a:ext uri="{FF2B5EF4-FFF2-40B4-BE49-F238E27FC236}">
                <a16:creationId xmlns:a16="http://schemas.microsoft.com/office/drawing/2014/main" id="{22B5A995-9022-3B20-7869-C985E5735FE6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urability">
            <a:extLst>
              <a:ext uri="{FF2B5EF4-FFF2-40B4-BE49-F238E27FC236}">
                <a16:creationId xmlns:a16="http://schemas.microsoft.com/office/drawing/2014/main" id="{602D5823-64D0-04A1-36C0-5989C18BD2DE}"/>
              </a:ext>
            </a:extLst>
          </p:cNvPr>
          <p:cNvSpPr txBox="1"/>
          <p:nvPr/>
        </p:nvSpPr>
        <p:spPr>
          <a:xfrm>
            <a:off x="10317903" y="334251"/>
            <a:ext cx="128977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troduction">
            <a:extLst>
              <a:ext uri="{FF2B5EF4-FFF2-40B4-BE49-F238E27FC236}">
                <a16:creationId xmlns:a16="http://schemas.microsoft.com/office/drawing/2014/main" id="{11DB96CE-AD81-50E0-3387-DCE858A6931D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C3DDFACF-7317-DEEC-287A-019C01C8E0B4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A8B36-2C7B-6AC0-08D5-0917C74BE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tent Placeholder 2">
            <a:extLst>
              <a:ext uri="{FF2B5EF4-FFF2-40B4-BE49-F238E27FC236}">
                <a16:creationId xmlns:a16="http://schemas.microsoft.com/office/drawing/2014/main" id="{91FC60B0-D390-41ED-1924-331E2BE42E18}"/>
              </a:ext>
            </a:extLst>
          </p:cNvPr>
          <p:cNvSpPr txBox="1"/>
          <p:nvPr/>
        </p:nvSpPr>
        <p:spPr>
          <a:xfrm>
            <a:off x="4994114" y="6404718"/>
            <a:ext cx="14395767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Migliora le capacità cognitive.</a:t>
            </a: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Insegna a competere con rispetto delle regole.</a:t>
            </a: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endParaRPr lang="it-IT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ma soprattutto…</a:t>
            </a:r>
          </a:p>
        </p:txBody>
      </p:sp>
      <p:sp>
        <p:nvSpPr>
          <p:cNvPr id="14" name="College">
            <a:extLst>
              <a:ext uri="{FF2B5EF4-FFF2-40B4-BE49-F238E27FC236}">
                <a16:creationId xmlns:a16="http://schemas.microsoft.com/office/drawing/2014/main" id="{EAA25C9D-9B72-6F83-868C-F64882CC94AB}"/>
              </a:ext>
            </a:extLst>
          </p:cNvPr>
          <p:cNvSpPr txBox="1"/>
          <p:nvPr/>
        </p:nvSpPr>
        <p:spPr>
          <a:xfrm>
            <a:off x="3046065" y="3718702"/>
            <a:ext cx="1829186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latin typeface="Arial" panose="020B0604020202020204" pitchFamily="34" charset="0"/>
                <a:cs typeface="Arial" panose="020B0604020202020204" pitchFamily="34" charset="0"/>
              </a:rPr>
              <a:t>Un modo intelligente di passare il tempo</a:t>
            </a:r>
            <a:endParaRPr sz="80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8C9811DD-AE16-2BC9-90A0-5B84A1AA9B36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mpatibility">
            <a:extLst>
              <a:ext uri="{FF2B5EF4-FFF2-40B4-BE49-F238E27FC236}">
                <a16:creationId xmlns:a16="http://schemas.microsoft.com/office/drawing/2014/main" id="{F9287580-FAC8-FF57-14CE-D7A2F0210D7B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erformance">
            <a:extLst>
              <a:ext uri="{FF2B5EF4-FFF2-40B4-BE49-F238E27FC236}">
                <a16:creationId xmlns:a16="http://schemas.microsoft.com/office/drawing/2014/main" id="{518FEF8A-70CC-21E5-8A08-524849B344AE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mitless Potential">
            <a:extLst>
              <a:ext uri="{FF2B5EF4-FFF2-40B4-BE49-F238E27FC236}">
                <a16:creationId xmlns:a16="http://schemas.microsoft.com/office/drawing/2014/main" id="{23C7FAC0-67BF-AB31-745F-54B531723F2E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ongevity">
            <a:extLst>
              <a:ext uri="{FF2B5EF4-FFF2-40B4-BE49-F238E27FC236}">
                <a16:creationId xmlns:a16="http://schemas.microsoft.com/office/drawing/2014/main" id="{833462A4-3896-A13A-6212-108080B8B5CF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urability">
            <a:extLst>
              <a:ext uri="{FF2B5EF4-FFF2-40B4-BE49-F238E27FC236}">
                <a16:creationId xmlns:a16="http://schemas.microsoft.com/office/drawing/2014/main" id="{779F1DB4-208A-B1C9-0409-983261007593}"/>
              </a:ext>
            </a:extLst>
          </p:cNvPr>
          <p:cNvSpPr txBox="1"/>
          <p:nvPr/>
        </p:nvSpPr>
        <p:spPr>
          <a:xfrm>
            <a:off x="10317903" y="334251"/>
            <a:ext cx="128977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Introduction">
            <a:extLst>
              <a:ext uri="{FF2B5EF4-FFF2-40B4-BE49-F238E27FC236}">
                <a16:creationId xmlns:a16="http://schemas.microsoft.com/office/drawing/2014/main" id="{8FC0AFA1-3236-0BFF-46EA-5DA82ED9FDA7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69575A4A-41BF-EE71-339F-287ED8D0FC6E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672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D70892-EC74-3875-F04A-1C4858615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tent Placeholder 2">
            <a:extLst>
              <a:ext uri="{FF2B5EF4-FFF2-40B4-BE49-F238E27FC236}">
                <a16:creationId xmlns:a16="http://schemas.microsoft.com/office/drawing/2014/main" id="{1AE96931-3D6A-5027-9E6E-80E974E6880A}"/>
              </a:ext>
            </a:extLst>
          </p:cNvPr>
          <p:cNvSpPr txBox="1"/>
          <p:nvPr/>
        </p:nvSpPr>
        <p:spPr>
          <a:xfrm>
            <a:off x="1351279" y="5726922"/>
            <a:ext cx="21681439" cy="226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Può aprire porte nel mondo del </a:t>
            </a: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r>
              <a:rPr lang="it-IT" sz="5000" dirty="0">
                <a:latin typeface="Arial" panose="020B0604020202020204" pitchFamily="34" charset="0"/>
                <a:cs typeface="Arial" panose="020B0604020202020204" pitchFamily="34" charset="0"/>
              </a:rPr>
              <a:t>motorsport e delle professioni tecniche.</a:t>
            </a:r>
          </a:p>
          <a:p>
            <a:pPr algn="ctr" defTabSz="1828800">
              <a:spcBef>
                <a:spcPts val="0"/>
              </a:spcBef>
              <a:defRPr sz="10000" spc="-100"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llege">
            <a:extLst>
              <a:ext uri="{FF2B5EF4-FFF2-40B4-BE49-F238E27FC236}">
                <a16:creationId xmlns:a16="http://schemas.microsoft.com/office/drawing/2014/main" id="{6A49B4B6-6676-1EF6-E81C-F1D7E43C730D}"/>
              </a:ext>
            </a:extLst>
          </p:cNvPr>
          <p:cNvSpPr txBox="1"/>
          <p:nvPr/>
        </p:nvSpPr>
        <p:spPr>
          <a:xfrm>
            <a:off x="4347705" y="7681102"/>
            <a:ext cx="1568859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0" b="1" spc="-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8000" spc="-300" dirty="0">
                <a:latin typeface="Arial" panose="020B0604020202020204" pitchFamily="34" charset="0"/>
                <a:cs typeface="Arial" panose="020B0604020202020204" pitchFamily="34" charset="0"/>
              </a:rPr>
              <a:t>POTREI DIVENTARE QUALCUNO!</a:t>
            </a:r>
            <a:endParaRPr sz="8000" spc="-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BDFC825-4EDC-BF49-96AA-2D9E8B6DB58D}"/>
              </a:ext>
            </a:extLst>
          </p:cNvPr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ptos"/>
                <a:ea typeface="Aptos"/>
                <a:cs typeface="Aptos"/>
                <a:sym typeface="Apto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mpatibility">
            <a:extLst>
              <a:ext uri="{FF2B5EF4-FFF2-40B4-BE49-F238E27FC236}">
                <a16:creationId xmlns:a16="http://schemas.microsoft.com/office/drawing/2014/main" id="{DCEFAC3F-3E12-DB0B-66AF-25FAC3694600}"/>
              </a:ext>
            </a:extLst>
          </p:cNvPr>
          <p:cNvSpPr txBox="1"/>
          <p:nvPr/>
        </p:nvSpPr>
        <p:spPr>
          <a:xfrm>
            <a:off x="12929445" y="334251"/>
            <a:ext cx="14452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combo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rformance">
            <a:extLst>
              <a:ext uri="{FF2B5EF4-FFF2-40B4-BE49-F238E27FC236}">
                <a16:creationId xmlns:a16="http://schemas.microsoft.com/office/drawing/2014/main" id="{7E97B623-A78F-16D2-3BF9-1208FCEE3F6A}"/>
              </a:ext>
            </a:extLst>
          </p:cNvPr>
          <p:cNvSpPr txBox="1"/>
          <p:nvPr/>
        </p:nvSpPr>
        <p:spPr>
          <a:xfrm>
            <a:off x="15797467" y="334251"/>
            <a:ext cx="18380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mitless Potential">
            <a:extLst>
              <a:ext uri="{FF2B5EF4-FFF2-40B4-BE49-F238E27FC236}">
                <a16:creationId xmlns:a16="http://schemas.microsoft.com/office/drawing/2014/main" id="{A4F1774C-09B3-ECCA-5566-E3741CD784D5}"/>
              </a:ext>
            </a:extLst>
          </p:cNvPr>
          <p:cNvSpPr txBox="1"/>
          <p:nvPr/>
        </p:nvSpPr>
        <p:spPr>
          <a:xfrm>
            <a:off x="19058228" y="334251"/>
            <a:ext cx="16873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ongevity">
            <a:extLst>
              <a:ext uri="{FF2B5EF4-FFF2-40B4-BE49-F238E27FC236}">
                <a16:creationId xmlns:a16="http://schemas.microsoft.com/office/drawing/2014/main" id="{BC0CF6AA-2FF9-15F2-C127-B09BF01B1976}"/>
              </a:ext>
            </a:extLst>
          </p:cNvPr>
          <p:cNvSpPr txBox="1"/>
          <p:nvPr/>
        </p:nvSpPr>
        <p:spPr>
          <a:xfrm>
            <a:off x="7312022" y="334251"/>
            <a:ext cx="15831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SimRacing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urability">
            <a:extLst>
              <a:ext uri="{FF2B5EF4-FFF2-40B4-BE49-F238E27FC236}">
                <a16:creationId xmlns:a16="http://schemas.microsoft.com/office/drawing/2014/main" id="{30F442DA-F218-DFE1-F048-9D3D1329A855}"/>
              </a:ext>
            </a:extLst>
          </p:cNvPr>
          <p:cNvSpPr txBox="1"/>
          <p:nvPr/>
        </p:nvSpPr>
        <p:spPr>
          <a:xfrm>
            <a:off x="10317903" y="334251"/>
            <a:ext cx="128977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>
                <a:solidFill>
                  <a:srgbClr val="EA5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</a:t>
            </a:r>
            <a:endParaRPr b="1" dirty="0">
              <a:solidFill>
                <a:srgbClr val="EA5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troduction">
            <a:extLst>
              <a:ext uri="{FF2B5EF4-FFF2-40B4-BE49-F238E27FC236}">
                <a16:creationId xmlns:a16="http://schemas.microsoft.com/office/drawing/2014/main" id="{A0C5B73A-172F-DD5A-DBAD-313508A566C5}"/>
              </a:ext>
            </a:extLst>
          </p:cNvPr>
          <p:cNvSpPr txBox="1"/>
          <p:nvPr/>
        </p:nvSpPr>
        <p:spPr>
          <a:xfrm>
            <a:off x="3953481" y="334251"/>
            <a:ext cx="1788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  <a:endParaRPr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981D2D1E-30A9-E2B7-E743-4BCE6F789D31}"/>
              </a:ext>
            </a:extLst>
          </p:cNvPr>
          <p:cNvSpPr txBox="1"/>
          <p:nvPr/>
        </p:nvSpPr>
        <p:spPr>
          <a:xfrm>
            <a:off x="23590211" y="330510"/>
            <a:ext cx="35618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484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513</Words>
  <Application>Microsoft Office PowerPoint</Application>
  <PresentationFormat>Personalizzato</PresentationFormat>
  <Paragraphs>150</Paragraphs>
  <Slides>16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Helvetica Neue</vt:lpstr>
      <vt:lpstr>Helvetica Neue Medium</vt:lpstr>
      <vt:lpstr>21_BasicWhite</vt:lpstr>
      <vt:lpstr>Presentazione standard di PowerPoint</vt:lpstr>
      <vt:lpstr>Benvenuti!</vt:lpstr>
      <vt:lpstr>Vorrei parlarvi dei  simulatori di guida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2</cp:lastModifiedBy>
  <cp:revision>34</cp:revision>
  <dcterms:modified xsi:type="dcterms:W3CDTF">2025-09-20T15:15:26Z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44c618-538c-404a-b2f6-f58b5e4f4fae_Enabled">
    <vt:lpwstr>true</vt:lpwstr>
  </property>
  <property fmtid="{D5CDD505-2E9C-101B-9397-08002B2CF9AE}" pid="3" name="MSIP_Label_a844c618-538c-404a-b2f6-f58b5e4f4fae_SetDate">
    <vt:lpwstr>2025-05-20T20:01:45Z</vt:lpwstr>
  </property>
  <property fmtid="{D5CDD505-2E9C-101B-9397-08002B2CF9AE}" pid="4" name="MSIP_Label_a844c618-538c-404a-b2f6-f58b5e4f4fae_Method">
    <vt:lpwstr>Privileged</vt:lpwstr>
  </property>
  <property fmtid="{D5CDD505-2E9C-101B-9397-08002B2CF9AE}" pid="5" name="MSIP_Label_a844c618-538c-404a-b2f6-f58b5e4f4fae_Name">
    <vt:lpwstr>Public</vt:lpwstr>
  </property>
  <property fmtid="{D5CDD505-2E9C-101B-9397-08002B2CF9AE}" pid="6" name="MSIP_Label_a844c618-538c-404a-b2f6-f58b5e4f4fae_SiteId">
    <vt:lpwstr>41eb501a-f671-4ce0-a5bf-b64168c3705f</vt:lpwstr>
  </property>
  <property fmtid="{D5CDD505-2E9C-101B-9397-08002B2CF9AE}" pid="7" name="MSIP_Label_a844c618-538c-404a-b2f6-f58b5e4f4fae_ActionId">
    <vt:lpwstr>82b3d37a-88c4-445f-9b04-7e449038e240</vt:lpwstr>
  </property>
  <property fmtid="{D5CDD505-2E9C-101B-9397-08002B2CF9AE}" pid="8" name="MSIP_Label_a844c618-538c-404a-b2f6-f58b5e4f4fae_ContentBits">
    <vt:lpwstr>0</vt:lpwstr>
  </property>
  <property fmtid="{D5CDD505-2E9C-101B-9397-08002B2CF9AE}" pid="9" name="MSIP_Label_a844c618-538c-404a-b2f6-f58b5e4f4fae_Tag">
    <vt:lpwstr>50, 0, 1, 1</vt:lpwstr>
  </property>
  <property fmtid="{D5CDD505-2E9C-101B-9397-08002B2CF9AE}" pid="10" name="MSIP_Label_77042f87-0cf8-41b4-bd34-0491a095d059_Enabled">
    <vt:lpwstr>true</vt:lpwstr>
  </property>
  <property fmtid="{D5CDD505-2E9C-101B-9397-08002B2CF9AE}" pid="11" name="MSIP_Label_77042f87-0cf8-41b4-bd34-0491a095d059_SetDate">
    <vt:lpwstr>2025-05-21T05:46:46Z</vt:lpwstr>
  </property>
  <property fmtid="{D5CDD505-2E9C-101B-9397-08002B2CF9AE}" pid="12" name="MSIP_Label_77042f87-0cf8-41b4-bd34-0491a095d059_Method">
    <vt:lpwstr>Standard</vt:lpwstr>
  </property>
  <property fmtid="{D5CDD505-2E9C-101B-9397-08002B2CF9AE}" pid="13" name="MSIP_Label_77042f87-0cf8-41b4-bd34-0491a095d059_Name">
    <vt:lpwstr>Confidential</vt:lpwstr>
  </property>
  <property fmtid="{D5CDD505-2E9C-101B-9397-08002B2CF9AE}" pid="14" name="MSIP_Label_77042f87-0cf8-41b4-bd34-0491a095d059_SiteId">
    <vt:lpwstr>6ae2f784-7515-4b8b-9be0-5ebd01be3537</vt:lpwstr>
  </property>
  <property fmtid="{D5CDD505-2E9C-101B-9397-08002B2CF9AE}" pid="15" name="MSIP_Label_77042f87-0cf8-41b4-bd34-0491a095d059_ActionId">
    <vt:lpwstr>b42ac162-3339-4c5b-8bac-7299913a1518</vt:lpwstr>
  </property>
  <property fmtid="{D5CDD505-2E9C-101B-9397-08002B2CF9AE}" pid="16" name="MSIP_Label_77042f87-0cf8-41b4-bd34-0491a095d059_ContentBits">
    <vt:lpwstr>2</vt:lpwstr>
  </property>
  <property fmtid="{D5CDD505-2E9C-101B-9397-08002B2CF9AE}" pid="17" name="MSIP_Label_77042f87-0cf8-41b4-bd34-0491a095d059_Tag">
    <vt:lpwstr>50, 3, 0, 1</vt:lpwstr>
  </property>
  <property fmtid="{D5CDD505-2E9C-101B-9397-08002B2CF9AE}" pid="18" name="ClassificationContentMarkingFooterLocations">
    <vt:lpwstr>21_BasicWhite:6</vt:lpwstr>
  </property>
  <property fmtid="{D5CDD505-2E9C-101B-9397-08002B2CF9AE}" pid="19" name="ClassificationContentMarkingFooterText">
    <vt:lpwstr>Confidential - Not for Public Consumption or Distribution</vt:lpwstr>
  </property>
</Properties>
</file>